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477" r:id="rId2"/>
    <p:sldId id="499" r:id="rId3"/>
    <p:sldId id="539" r:id="rId4"/>
    <p:sldId id="540" r:id="rId5"/>
    <p:sldId id="543" r:id="rId6"/>
    <p:sldId id="541" r:id="rId7"/>
    <p:sldId id="538" r:id="rId8"/>
    <p:sldId id="546" r:id="rId9"/>
    <p:sldId id="545" r:id="rId10"/>
    <p:sldId id="544" r:id="rId11"/>
    <p:sldId id="54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83"/>
    <a:srgbClr val="FF1918"/>
    <a:srgbClr val="006400"/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3762" autoAdjust="0"/>
  </p:normalViewPr>
  <p:slideViewPr>
    <p:cSldViewPr snapToGrid="0" showGuides="1">
      <p:cViewPr varScale="1">
        <p:scale>
          <a:sx n="122" d="100"/>
          <a:sy n="122" d="100"/>
        </p:scale>
        <p:origin x="21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51396 cells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agree: 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3/4 methods agree: 8612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2/4 methods agree: 26750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all 4 methods different: 16034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4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biopsies for this study were taken from the descending colon, sigmoid, and rectum and analyzed together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most patients on ICI therapy had melanoma or lung cancer, were treated with PD-1 blockade (either as monotherapy or in combination with anti- CTLA-4), and were biopsied within two weeks of symptom onset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of the 8 control patients on ICI therapy, 4 had ICI-related gastritis and/or enteritis with sparing of the colon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used canonical genes to group immune cells into broad cell types including B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MS4A1</a:t>
            </a:r>
            <a:r>
              <a:rPr lang="en-US" sz="1800" dirty="0">
                <a:effectLst/>
                <a:latin typeface="ArialMT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JCHAIN</a:t>
            </a:r>
            <a:r>
              <a:rPr lang="en-US" sz="1800" dirty="0">
                <a:effectLst/>
                <a:latin typeface="ArialMT"/>
              </a:rPr>
              <a:t>), T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CD3D, CD8A, CD4</a:t>
            </a:r>
            <a:r>
              <a:rPr lang="en-US" sz="1800" dirty="0">
                <a:effectLst/>
                <a:latin typeface="ArialMT"/>
              </a:rPr>
              <a:t>), and myeloid cells (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LYZ</a:t>
            </a:r>
            <a:r>
              <a:rPr lang="en-US" sz="1800" dirty="0">
                <a:effectLst/>
                <a:latin typeface="ArialMT"/>
              </a:rPr>
              <a:t>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MT"/>
              </a:rPr>
              <a:t>HC and ICI no colitis aggregated together for all remaining analyses (didn’t see big differences between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E76B-7C8E-6236-A6EA-8008007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A8FEE-AC6F-95EE-1A11-C7001DD2D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AE695-0E78-FBF2-5E5B-0679C2EB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94545-0414-F811-D296-9820C43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2 22 2024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typing metrics (old colitis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51,396 cells &amp; 4 methods/reference datasets used to map cell types</a:t>
            </a:r>
          </a:p>
          <a:p>
            <a:pPr lvl="1"/>
            <a:r>
              <a:rPr lang="en-US" dirty="0"/>
              <a:t>0% of cells have same label across all</a:t>
            </a:r>
          </a:p>
          <a:p>
            <a:pPr lvl="1"/>
            <a:r>
              <a:rPr lang="en-US" dirty="0"/>
              <a:t>~17% have same label across 3/4</a:t>
            </a:r>
          </a:p>
          <a:p>
            <a:pPr lvl="1"/>
            <a:r>
              <a:rPr lang="en-US" dirty="0"/>
              <a:t>~52% have same label across 2/4</a:t>
            </a:r>
          </a:p>
          <a:p>
            <a:pPr lvl="1"/>
            <a:r>
              <a:rPr lang="en-US" dirty="0"/>
              <a:t>~31% have different labels from all</a:t>
            </a:r>
          </a:p>
          <a:p>
            <a:endParaRPr lang="en-US" dirty="0"/>
          </a:p>
          <a:p>
            <a:r>
              <a:rPr lang="en-US" dirty="0"/>
              <a:t>Caveat: different methods/references have different names (like CD4 Th1, Th2, Th17 vs. CD4 TEM/TCM) that I can’t standardize?</a:t>
            </a:r>
          </a:p>
        </p:txBody>
      </p:sp>
    </p:spTree>
    <p:extLst>
      <p:ext uri="{BB962C8B-B14F-4D97-AF65-F5344CB8AC3E}">
        <p14:creationId xmlns:p14="http://schemas.microsoft.com/office/powerpoint/2010/main" val="32963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F6F123-A5AF-4F23-47C9-A3FD15AC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04" y="2772633"/>
            <a:ext cx="5993802" cy="3715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datasets cell abundance analyses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F9590-465C-3BB2-95C2-B8FA92061E19}"/>
              </a:ext>
            </a:extLst>
          </p:cNvPr>
          <p:cNvSpPr txBox="1"/>
          <p:nvPr/>
        </p:nvSpPr>
        <p:spPr>
          <a:xfrm>
            <a:off x="4065351" y="6509491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1e-2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C593B-52B4-968D-B4DE-2E71F1A33FFC}"/>
              </a:ext>
            </a:extLst>
          </p:cNvPr>
          <p:cNvSpPr txBox="1"/>
          <p:nvPr/>
        </p:nvSpPr>
        <p:spPr>
          <a:xfrm>
            <a:off x="7488578" y="339684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5ECFA-D9A6-C55D-622D-3EC57CB08665}"/>
              </a:ext>
            </a:extLst>
          </p:cNvPr>
          <p:cNvSpPr txBox="1"/>
          <p:nvPr/>
        </p:nvSpPr>
        <p:spPr>
          <a:xfrm rot="16200000">
            <a:off x="7397980" y="2797137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8640-5757-5DDA-8887-DB0E361D4713}"/>
              </a:ext>
            </a:extLst>
          </p:cNvPr>
          <p:cNvSpPr txBox="1"/>
          <p:nvPr/>
        </p:nvSpPr>
        <p:spPr>
          <a:xfrm rot="5400000">
            <a:off x="8544687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D2593-25BA-0BFD-ECFC-F9D3988B710A}"/>
              </a:ext>
            </a:extLst>
          </p:cNvPr>
          <p:cNvSpPr txBox="1"/>
          <p:nvPr/>
        </p:nvSpPr>
        <p:spPr>
          <a:xfrm rot="16200000">
            <a:off x="9278819" y="2832759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28A1E-243A-8A19-1E50-9AE0C05DC209}"/>
              </a:ext>
            </a:extLst>
          </p:cNvPr>
          <p:cNvSpPr txBox="1"/>
          <p:nvPr/>
        </p:nvSpPr>
        <p:spPr>
          <a:xfrm rot="5400000">
            <a:off x="10459233" y="3038476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88F3-6D0A-E382-C6D6-3E637CCB940D}"/>
              </a:ext>
            </a:extLst>
          </p:cNvPr>
          <p:cNvSpPr txBox="1"/>
          <p:nvPr/>
        </p:nvSpPr>
        <p:spPr>
          <a:xfrm rot="16200000">
            <a:off x="8836046" y="1528906"/>
            <a:ext cx="5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A1090-8AC4-97BF-21E8-295AD32DC030}"/>
              </a:ext>
            </a:extLst>
          </p:cNvPr>
          <p:cNvSpPr txBox="1"/>
          <p:nvPr/>
        </p:nvSpPr>
        <p:spPr>
          <a:xfrm rot="5400000">
            <a:off x="8836044" y="2067310"/>
            <a:ext cx="5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4E798-324A-8390-390A-0C66AC138122}"/>
              </a:ext>
            </a:extLst>
          </p:cNvPr>
          <p:cNvSpPr txBox="1"/>
          <p:nvPr/>
        </p:nvSpPr>
        <p:spPr>
          <a:xfrm>
            <a:off x="9166280" y="1620817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up in their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08D7C-1D66-0E75-7294-B48BE3A3725C}"/>
              </a:ext>
            </a:extLst>
          </p:cNvPr>
          <p:cNvSpPr txBox="1"/>
          <p:nvPr/>
        </p:nvSpPr>
        <p:spPr>
          <a:xfrm>
            <a:off x="9177431" y="1973516"/>
            <a:ext cx="25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down in their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E0D6D-EAC4-0895-568A-EC9CD943E6EE}"/>
              </a:ext>
            </a:extLst>
          </p:cNvPr>
          <p:cNvSpPr txBox="1"/>
          <p:nvPr/>
        </p:nvSpPr>
        <p:spPr>
          <a:xfrm>
            <a:off x="451624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PBMC myocarditis-focused dataset (mostly PD-1 blockade)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C5934-D365-EF72-4B74-EDD803F3E5FE}"/>
              </a:ext>
            </a:extLst>
          </p:cNvPr>
          <p:cNvSpPr txBox="1"/>
          <p:nvPr/>
        </p:nvSpPr>
        <p:spPr>
          <a:xfrm>
            <a:off x="6551340" y="23426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Colon tissue colitis dataset (CTLA-4/combo blockade)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4D9FC-B91E-6109-C13D-33216DCB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" y="2780566"/>
  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  <a:p>
            <a:pPr lvl="1"/>
            <a:r>
              <a:rPr lang="en-US" dirty="0"/>
              <a:t>their main findings</a:t>
            </a:r>
          </a:p>
          <a:p>
            <a:pPr lvl="1"/>
            <a:r>
              <a:rPr lang="en-US" dirty="0"/>
              <a:t>cell type abundance analysis</a:t>
            </a:r>
          </a:p>
          <a:p>
            <a:r>
              <a:rPr lang="en-US" dirty="0" err="1"/>
              <a:t>ATACseq</a:t>
            </a:r>
            <a:r>
              <a:rPr lang="en-US" dirty="0"/>
              <a:t> practice: mean coverage plots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46BFD-D324-7489-1377-2473366A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61" y="4874258"/>
            <a:ext cx="7772400" cy="197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4756117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9FD67-D493-AAA8-FB13-40307430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34" y="0"/>
            <a:ext cx="7026166" cy="5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 (their analysis): c</a:t>
            </a:r>
            <a:r>
              <a:rPr lang="en-US" sz="3600" dirty="0">
                <a:effectLst/>
              </a:rPr>
              <a:t>ytotoxic CD8 T cells and CD4 Tregs are more abundant in colitis tissue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5246-FA7D-3D8B-53EE-9A61F288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9" y="1948823"/>
            <a:ext cx="9916922" cy="204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5D5A-6010-7399-2FA8-96BAC30C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7" y="4176097"/>
            <a:ext cx="9916924" cy="2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/>
          </a:bodyPr>
          <a:lstStyle/>
          <a:p>
            <a:r>
              <a:rPr lang="en-US" dirty="0"/>
              <a:t>New colitis dataset (my analysis): don’t see evidence of batch effects, cell typed with Seurat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F5E7-9AA0-6033-D9CA-9F8009F3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93" y="1944131"/>
            <a:ext cx="6578024" cy="405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2597A-576B-324B-2060-DE33D4E3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3712"/>
            <a:ext cx="5199993" cy="32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7684-791E-B930-0E9E-23D6091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A22B12-3710-22BA-7C59-56409737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69" y="1814185"/>
            <a:ext cx="7772400" cy="4724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D722A-1701-7CC5-C2C2-A329E533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763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colitis dataset (my analysis): although proliferating T cells trend up in colitis group, only Treg abundance statistically different between </a:t>
            </a:r>
            <a:r>
              <a:rPr lang="en-US" dirty="0" err="1"/>
              <a:t>irAE</a:t>
            </a:r>
            <a:r>
              <a:rPr lang="en-US" dirty="0"/>
              <a:t> groups (they also saw Tregs up)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924F0-B872-8A93-B7CE-67FBF1A45E59}"/>
              </a:ext>
            </a:extLst>
          </p:cNvPr>
          <p:cNvSpPr txBox="1"/>
          <p:nvPr/>
        </p:nvSpPr>
        <p:spPr>
          <a:xfrm>
            <a:off x="7882759" y="26512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CB14-4DA9-7D4D-9FA8-65408665B206}"/>
              </a:ext>
            </a:extLst>
          </p:cNvPr>
          <p:cNvSpPr txBox="1"/>
          <p:nvPr/>
        </p:nvSpPr>
        <p:spPr>
          <a:xfrm>
            <a:off x="4065351" y="650949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377855" cy="1325563"/>
          </a:xfrm>
        </p:spPr>
        <p:txBody>
          <a:bodyPr>
            <a:normAutofit/>
          </a:bodyPr>
          <a:lstStyle/>
          <a:p>
            <a:r>
              <a:rPr lang="en-US" dirty="0" err="1"/>
              <a:t>ATACseq</a:t>
            </a:r>
            <a:r>
              <a:rPr lang="en-US" dirty="0"/>
              <a:t>: mean coverage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58F59-482A-9382-EE79-1DC93FAF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78" y="3108637"/>
            <a:ext cx="6538445" cy="28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CDB14-60FE-BEBF-96F2-265523A1EB59}"/>
              </a:ext>
            </a:extLst>
          </p:cNvPr>
          <p:cNvSpPr txBox="1"/>
          <p:nvPr/>
        </p:nvSpPr>
        <p:spPr>
          <a:xfrm>
            <a:off x="2926660" y="2369973"/>
            <a:ext cx="68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7549F-35F7-D90F-6FFA-32BD5C4CE901}"/>
              </a:ext>
            </a:extLst>
          </p:cNvPr>
          <p:cNvSpPr txBox="1"/>
          <p:nvPr/>
        </p:nvSpPr>
        <p:spPr>
          <a:xfrm>
            <a:off x="8811765" y="2369973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Ty’s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E1B82D-FF90-D3A0-1E12-876E47AD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537" y="2739305"/>
            <a:ext cx="5722413" cy="33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 differences in convergence frequencies between </a:t>
            </a:r>
            <a:r>
              <a:rPr lang="en-US" dirty="0" err="1"/>
              <a:t>irAE</a:t>
            </a:r>
            <a:r>
              <a:rPr lang="en-US" dirty="0"/>
              <a:t> groups by chain, cell type even among highly expanded (top 10%) T cells (old colitis dataset)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Don’t see CD4 proliferating T cells up in colitis tissue in new colitis dataset</a:t>
            </a:r>
          </a:p>
        </p:txBody>
      </p:sp>
    </p:spTree>
    <p:extLst>
      <p:ext uri="{BB962C8B-B14F-4D97-AF65-F5344CB8AC3E}">
        <p14:creationId xmlns:p14="http://schemas.microsoft.com/office/powerpoint/2010/main" val="384191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colitis dataset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pgen</a:t>
            </a:r>
            <a:r>
              <a:rPr lang="en-US" dirty="0"/>
              <a:t> and CDR3 feature analysis (pending </a:t>
            </a:r>
            <a:r>
              <a:rPr lang="en-US" dirty="0" err="1"/>
              <a:t>IGoR</a:t>
            </a:r>
            <a:r>
              <a:rPr lang="en-US" dirty="0"/>
              <a:t> running)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analyze PBMCs as well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Cell typing: get unicell deconvolve working and compare to other methods/references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1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29761</TotalTime>
  <Words>510</Words>
  <Application>Microsoft Macintosh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ArialMT</vt:lpstr>
      <vt:lpstr>Calibri</vt:lpstr>
      <vt:lpstr>Calibri Light</vt:lpstr>
      <vt:lpstr>Cambria</vt:lpstr>
      <vt:lpstr>Menlo</vt:lpstr>
      <vt:lpstr>Wingdings</vt:lpstr>
      <vt:lpstr>Office Theme</vt:lpstr>
      <vt:lpstr>Weekly meeting</vt:lpstr>
      <vt:lpstr>Outline</vt:lpstr>
      <vt:lpstr>New colitis dataset</vt:lpstr>
      <vt:lpstr>New colitis dataset (their analysis): cytotoxic CD8 T cells and CD4 Tregs are more abundant in colitis tissue</vt:lpstr>
      <vt:lpstr>New colitis dataset (my analysis): don’t see evidence of batch effects, cell typed with Seurat</vt:lpstr>
      <vt:lpstr>New colitis dataset (my analysis): although proliferating T cells trend up in colitis group, only Treg abundance statistically different between irAE groups (they also saw Tregs up)</vt:lpstr>
      <vt:lpstr>ATACseq: mean coverage plots</vt:lpstr>
      <vt:lpstr>Conclusions</vt:lpstr>
      <vt:lpstr>Next steps</vt:lpstr>
      <vt:lpstr>Cell typing metrics (old colitis dataset)</vt:lpstr>
      <vt:lpstr>Other datasets cell abundance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4933</cp:revision>
  <dcterms:created xsi:type="dcterms:W3CDTF">2023-09-15T17:40:02Z</dcterms:created>
  <dcterms:modified xsi:type="dcterms:W3CDTF">2024-02-22T00:13:11Z</dcterms:modified>
</cp:coreProperties>
</file>